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60" r:id="rId6"/>
  </p:sldMasterIdLst>
  <p:sldIdLst>
    <p:sldId id="281" r:id="rId7"/>
    <p:sldId id="280" r:id="rId8"/>
    <p:sldId id="279" r:id="rId9"/>
    <p:sldId id="290" r:id="rId10"/>
    <p:sldId id="293" r:id="rId11"/>
    <p:sldId id="291" r:id="rId12"/>
    <p:sldId id="294" r:id="rId13"/>
    <p:sldId id="288" r:id="rId14"/>
    <p:sldId id="283" r:id="rId15"/>
    <p:sldId id="287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7"/>
    <p:restoredTop sz="94685"/>
  </p:normalViewPr>
  <p:slideViewPr>
    <p:cSldViewPr snapToGrid="0" snapToObjects="1">
      <p:cViewPr varScale="1">
        <p:scale>
          <a:sx n="108" d="100"/>
          <a:sy n="108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0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2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1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37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17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67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09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0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3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89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8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62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1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37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533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0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75368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838200" y="2098675"/>
            <a:ext cx="10453688" cy="355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2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36402-4256-E349-82A6-B61E9877D16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7172-CE56-7D45-8BC7-EAD372190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8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3" r:id="rId6"/>
    <p:sldLayoutId id="2147483675" r:id="rId7"/>
    <p:sldLayoutId id="2147483676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4D726-459F-6C42-9537-EFC5FF3875E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C660-C131-4744-8100-094C8C742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4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Meet Martha </a:t>
            </a:r>
          </a:p>
        </p:txBody>
      </p:sp>
    </p:spTree>
    <p:extLst>
      <p:ext uri="{BB962C8B-B14F-4D97-AF65-F5344CB8AC3E}">
        <p14:creationId xmlns:p14="http://schemas.microsoft.com/office/powerpoint/2010/main" val="3794892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1C932-48CE-4977-9613-15580C38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IE" dirty="0"/>
              <a:t>here to go from here …</a:t>
            </a:r>
            <a:br>
              <a:rPr lang="en-IE" dirty="0"/>
            </a:br>
            <a:r>
              <a:rPr lang="en-IE" sz="3600" i="1" dirty="0"/>
              <a:t>Where Rhetoric meets Reality.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6752A-22F7-4BDF-8510-C3B5A56B3F3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76288" y="1722269"/>
            <a:ext cx="10515600" cy="39355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/>
              <a:t> </a:t>
            </a:r>
          </a:p>
          <a:p>
            <a:r>
              <a:rPr lang="en-IE" dirty="0"/>
              <a:t>Now wants to return to Nursing Home until her sons house is ready. </a:t>
            </a:r>
          </a:p>
          <a:p>
            <a:r>
              <a:rPr lang="en-GB" dirty="0"/>
              <a:t>S</a:t>
            </a:r>
            <a:r>
              <a:rPr lang="en-IE" dirty="0"/>
              <a:t>on not willing / able to provide the care – fallout from Father and impact of intergenerational trauma and abuse.</a:t>
            </a:r>
          </a:p>
          <a:p>
            <a:r>
              <a:rPr lang="en-IE" dirty="0"/>
              <a:t>NH Bed available if sheltered housing is a failure, for 4/6 weeks only. </a:t>
            </a:r>
          </a:p>
          <a:p>
            <a:r>
              <a:rPr lang="en-IE" dirty="0"/>
              <a:t>Major Mental Health Issues as a result of coercive control. </a:t>
            </a:r>
          </a:p>
          <a:p>
            <a:r>
              <a:rPr lang="en-IE" dirty="0"/>
              <a:t>Continued support to encourage legal route and statement to An Garda </a:t>
            </a:r>
            <a:r>
              <a:rPr lang="en-IE" dirty="0" err="1"/>
              <a:t>Siochana</a:t>
            </a:r>
            <a:r>
              <a:rPr lang="en-IE" dirty="0"/>
              <a:t>. </a:t>
            </a:r>
          </a:p>
          <a:p>
            <a:r>
              <a:rPr lang="en-IE" dirty="0"/>
              <a:t>A long way to go …… </a:t>
            </a:r>
            <a:r>
              <a:rPr lang="en-IE" dirty="0">
                <a:solidFill>
                  <a:srgbClr val="FF0000"/>
                </a:solidFill>
              </a:rPr>
              <a:t>Reality of the situation an ongoing issue.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1059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835" y="5621848"/>
            <a:ext cx="4048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Faic fút féin / gan tú féin </a:t>
            </a:r>
          </a:p>
        </p:txBody>
      </p:sp>
    </p:spTree>
    <p:extLst>
      <p:ext uri="{BB962C8B-B14F-4D97-AF65-F5344CB8AC3E}">
        <p14:creationId xmlns:p14="http://schemas.microsoft.com/office/powerpoint/2010/main" val="92741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675369"/>
            <a:ext cx="10453688" cy="887102"/>
          </a:xfrm>
        </p:spPr>
        <p:txBody>
          <a:bodyPr/>
          <a:lstStyle/>
          <a:p>
            <a:r>
              <a:rPr lang="en-IE" dirty="0"/>
              <a:t>Case Outline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83581" y="1562470"/>
            <a:ext cx="10608307" cy="4095381"/>
          </a:xfrm>
        </p:spPr>
        <p:txBody>
          <a:bodyPr>
            <a:normAutofit lnSpcReduction="10000"/>
          </a:bodyPr>
          <a:lstStyle/>
          <a:p>
            <a:r>
              <a:rPr lang="en-IE" dirty="0"/>
              <a:t>Martha is a 55 year old stroke survivor with considerable medical needs.</a:t>
            </a:r>
          </a:p>
          <a:p>
            <a:r>
              <a:rPr lang="en-IE" dirty="0"/>
              <a:t>Needs assist of one person to mobilise and has left sided weakness.</a:t>
            </a:r>
          </a:p>
          <a:p>
            <a:r>
              <a:rPr lang="en-IE" dirty="0"/>
              <a:t>She is left alone from 5 am to 7pm, with no little or no assistance, a pt. glass of water left beside her bed. </a:t>
            </a:r>
          </a:p>
          <a:p>
            <a:r>
              <a:rPr lang="en-IE" dirty="0"/>
              <a:t>HSE staff blocked from accessing – SPT involved with 2 years… </a:t>
            </a:r>
          </a:p>
          <a:p>
            <a:r>
              <a:rPr lang="en-IE" dirty="0"/>
              <a:t>Son living next door, has his own MH &amp; Medical  issues.</a:t>
            </a:r>
          </a:p>
          <a:p>
            <a:r>
              <a:rPr lang="en-IE" dirty="0"/>
              <a:t>Daughter removed from the home some time back, due to the abusive situation.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8966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336" y="675369"/>
            <a:ext cx="10652464" cy="1011390"/>
          </a:xfrm>
        </p:spPr>
        <p:txBody>
          <a:bodyPr/>
          <a:lstStyle/>
          <a:p>
            <a:r>
              <a:rPr lang="en-GB" dirty="0"/>
              <a:t>Referral to Sage 22/4/2022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1336" y="1686758"/>
            <a:ext cx="10652464" cy="4216892"/>
          </a:xfrm>
        </p:spPr>
        <p:txBody>
          <a:bodyPr>
            <a:normAutofit fontScale="92500" lnSpcReduction="20000"/>
          </a:bodyPr>
          <a:lstStyle/>
          <a:p>
            <a:r>
              <a:rPr lang="en-IE" dirty="0"/>
              <a:t>Met with Martha in a dark small room in a very unkept house, with a strong smell of urine.  </a:t>
            </a:r>
          </a:p>
          <a:p>
            <a:r>
              <a:rPr lang="en-IE" dirty="0"/>
              <a:t>Son Joe in dire need of help ….smell of rotting skin. </a:t>
            </a:r>
          </a:p>
          <a:p>
            <a:r>
              <a:rPr lang="en-IE" dirty="0"/>
              <a:t>Both fearful of the situation, esp. Joe who was ‘caught in the middle’, evidence of generational trauma and coercive control.  </a:t>
            </a:r>
          </a:p>
          <a:p>
            <a:r>
              <a:rPr lang="en-IE" dirty="0"/>
              <a:t>Built up a relationship with Martha, supported her to see </a:t>
            </a:r>
            <a:r>
              <a:rPr lang="en-IE" u="sng" dirty="0"/>
              <a:t>some </a:t>
            </a:r>
            <a:r>
              <a:rPr lang="en-IE" dirty="0"/>
              <a:t>of the problems.</a:t>
            </a:r>
          </a:p>
          <a:p>
            <a:r>
              <a:rPr lang="en-IE" dirty="0"/>
              <a:t>Joe was more challenging, with a complex understanding of the abuse, a two pronged approach was required. </a:t>
            </a:r>
          </a:p>
          <a:p>
            <a:r>
              <a:rPr lang="en-IE" dirty="0"/>
              <a:t>Martha initially refused respite, didn’t want to become ‘institutionalised’, history of institutional care in the family.  </a:t>
            </a:r>
          </a:p>
          <a:p>
            <a:r>
              <a:rPr lang="en-IE" dirty="0"/>
              <a:t>Valued her independence – not realising she had none.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0071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497E-91E7-4068-AD86-4C06D7280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26" y="675368"/>
            <a:ext cx="10581674" cy="762815"/>
          </a:xfrm>
        </p:spPr>
        <p:txBody>
          <a:bodyPr/>
          <a:lstStyle/>
          <a:p>
            <a:r>
              <a:rPr lang="en-GB" dirty="0"/>
              <a:t>A history of Coercive Control and Abuse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D29F9-E6AF-429B-9455-D566123C106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99495" y="1438183"/>
            <a:ext cx="10892393" cy="444771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IE" b="1" dirty="0"/>
              <a:t>Coercive Control –</a:t>
            </a:r>
            <a:r>
              <a:rPr lang="en-IE" dirty="0"/>
              <a:t> A pattern of behaviour that isolated Martha, deprived her of her independence and exercised control over her choices. </a:t>
            </a:r>
          </a:p>
          <a:p>
            <a:pPr lvl="1" algn="just"/>
            <a:r>
              <a:rPr lang="en-IE" dirty="0"/>
              <a:t>Blocking HSE supports from accessing the home,</a:t>
            </a:r>
          </a:p>
          <a:p>
            <a:pPr lvl="1" algn="just"/>
            <a:r>
              <a:rPr lang="en-IE" dirty="0"/>
              <a:t>Not allowing family to visit,</a:t>
            </a:r>
          </a:p>
          <a:p>
            <a:pPr lvl="1" algn="just"/>
            <a:r>
              <a:rPr lang="en-IE" dirty="0"/>
              <a:t>Discouraging her from leaving the family home – ‘the state of you’.</a:t>
            </a:r>
          </a:p>
          <a:p>
            <a:pPr lvl="1" algn="just"/>
            <a:r>
              <a:rPr lang="en-IE" dirty="0"/>
              <a:t>The constant treat of withdrawing or not providing care.    </a:t>
            </a:r>
          </a:p>
          <a:p>
            <a:pPr lvl="1" algn="just"/>
            <a:r>
              <a:rPr lang="en-IE" dirty="0"/>
              <a:t>Husband know locally – a ‘pillar of the community’.</a:t>
            </a:r>
          </a:p>
          <a:p>
            <a:pPr algn="just"/>
            <a:r>
              <a:rPr lang="en-IE" b="1" dirty="0"/>
              <a:t>Emotional &amp; Verbal abuse - </a:t>
            </a:r>
            <a:r>
              <a:rPr lang="en-IE" dirty="0"/>
              <a:t>Belittling her, mocking her speech and verbally taunting her. </a:t>
            </a:r>
          </a:p>
          <a:p>
            <a:pPr algn="just"/>
            <a:r>
              <a:rPr lang="en-IE" b="1" dirty="0"/>
              <a:t>Neglect</a:t>
            </a:r>
            <a:r>
              <a:rPr lang="en-IE" dirty="0"/>
              <a:t> – leaving her alone for extended periods of time, often sitting in urine, left without adequate food.</a:t>
            </a:r>
          </a:p>
          <a:p>
            <a:pPr algn="just"/>
            <a:r>
              <a:rPr lang="en-IE" b="1" dirty="0"/>
              <a:t>Physical abuse </a:t>
            </a:r>
            <a:r>
              <a:rPr lang="en-IE" dirty="0"/>
              <a:t>- smearing Urine across her face, leaving her fall and laughing.</a:t>
            </a:r>
          </a:p>
          <a:p>
            <a:pPr algn="just"/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5959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5F2F-D67E-4E7E-AAB7-504A5636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48" y="1402080"/>
            <a:ext cx="10696852" cy="156972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Direct quotes….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				</a:t>
            </a:r>
            <a:r>
              <a:rPr lang="en-GB" i="1" dirty="0"/>
              <a:t>He would hit the roof. </a:t>
            </a:r>
            <a:br>
              <a:rPr lang="en-GB" i="1" dirty="0"/>
            </a:br>
            <a:r>
              <a:rPr lang="en-GB" i="1" dirty="0"/>
              <a:t>			He would lose it.</a:t>
            </a:r>
            <a:br>
              <a:rPr lang="en-GB" i="1" dirty="0"/>
            </a:br>
            <a:r>
              <a:rPr lang="en-GB" i="1" dirty="0"/>
              <a:t>		Not worth it.</a:t>
            </a:r>
            <a:br>
              <a:rPr lang="en-GB" i="1" dirty="0"/>
            </a:br>
            <a:r>
              <a:rPr lang="en-GB" i="1" dirty="0"/>
              <a:t>				Can’t do that, no way.</a:t>
            </a:r>
            <a:br>
              <a:rPr lang="en-GB" i="1" dirty="0"/>
            </a:br>
            <a:br>
              <a:rPr lang="en-GB" i="1" dirty="0"/>
            </a:b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174218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42B8-2B7A-42A7-AA0F-EA66AE02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2" y="675369"/>
            <a:ext cx="10453688" cy="700672"/>
          </a:xfrm>
        </p:spPr>
        <p:txBody>
          <a:bodyPr/>
          <a:lstStyle/>
          <a:p>
            <a:r>
              <a:rPr lang="en-GB" dirty="0"/>
              <a:t>Options available to her…..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2C1D-4575-4749-8AC9-1DBCF9BD8CC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65825" y="1376040"/>
            <a:ext cx="10999433" cy="4806592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Day Care Centre </a:t>
            </a:r>
            <a:r>
              <a:rPr lang="en-GB" dirty="0"/>
              <a:t>– was not sure she would like to attend, afraid of the consequences and lack of self confidence and self esteem issues evident. </a:t>
            </a:r>
          </a:p>
          <a:p>
            <a:r>
              <a:rPr lang="en-GB" b="1" dirty="0"/>
              <a:t>Respite – </a:t>
            </a:r>
            <a:r>
              <a:rPr lang="en-GB" dirty="0"/>
              <a:t>Did not want to attend as she did not want to become institutionalised – fearful of the fallout and what people might think. </a:t>
            </a:r>
          </a:p>
          <a:p>
            <a:r>
              <a:rPr lang="en-GB" b="1" dirty="0"/>
              <a:t>Alternative Housing – </a:t>
            </a:r>
            <a:r>
              <a:rPr lang="en-GB" dirty="0"/>
              <a:t>Look for alternative housing, that would offer the support she requires.  (homeowner)</a:t>
            </a:r>
          </a:p>
          <a:p>
            <a:r>
              <a:rPr lang="en-IE" b="1" dirty="0"/>
              <a:t>Legal routes </a:t>
            </a:r>
            <a:r>
              <a:rPr lang="en-IE" dirty="0"/>
              <a:t>– barring order and safety order explored, but Martha was not in a position to action same. An Garda </a:t>
            </a:r>
            <a:r>
              <a:rPr lang="en-IE" dirty="0" err="1"/>
              <a:t>Siochana</a:t>
            </a:r>
            <a:r>
              <a:rPr lang="en-IE" dirty="0"/>
              <a:t> helpful, but options limited if not willing to ‘go on the record’.</a:t>
            </a:r>
          </a:p>
          <a:p>
            <a:r>
              <a:rPr lang="en-GB" dirty="0"/>
              <a:t>Wanted to move to the House Next door, jointly owned by herself and her son ----NOT SUITABLE 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7118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8213-47FA-4CFB-9194-9BFFC989D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Planning for the future….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794A2-8829-414F-A31F-1B4AF351B1F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917577"/>
            <a:ext cx="10453688" cy="374027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With support and through relationship building - </a:t>
            </a:r>
          </a:p>
          <a:p>
            <a:pPr lvl="1"/>
            <a:r>
              <a:rPr lang="en-GB" dirty="0"/>
              <a:t>Martha could see that Joe’s health was an issue,</a:t>
            </a:r>
          </a:p>
          <a:p>
            <a:pPr lvl="1"/>
            <a:r>
              <a:rPr lang="en-GB" dirty="0"/>
              <a:t>Could see that she was not been cared for,</a:t>
            </a:r>
          </a:p>
          <a:p>
            <a:pPr lvl="1"/>
            <a:r>
              <a:rPr lang="en-GB" dirty="0"/>
              <a:t>Was coming to terms with the abuse and impact of same. </a:t>
            </a:r>
          </a:p>
          <a:p>
            <a:r>
              <a:rPr lang="en-GB" dirty="0"/>
              <a:t>Listened to the professionals involved and began to trust.</a:t>
            </a:r>
          </a:p>
          <a:p>
            <a:r>
              <a:rPr lang="en-GB" dirty="0"/>
              <a:t>Agreed to respite in the short term, until a more permanent plan could be put in place.</a:t>
            </a:r>
          </a:p>
          <a:p>
            <a:r>
              <a:rPr lang="en-GB" dirty="0"/>
              <a:t>Wanted to move in with Joe, he was in no position to provide the care – he had his own issues ……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5265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63622-B17F-4FFD-9F94-44EA03887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368"/>
            <a:ext cx="10515600" cy="848633"/>
          </a:xfrm>
        </p:spPr>
        <p:txBody>
          <a:bodyPr/>
          <a:lstStyle/>
          <a:p>
            <a:r>
              <a:rPr lang="en-IE" dirty="0"/>
              <a:t>The Team Involved with Sage.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1F0B-C389-4EBB-9DFE-BDD8BA624C4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1524001"/>
            <a:ext cx="10453688" cy="4133850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GP </a:t>
            </a:r>
          </a:p>
          <a:p>
            <a:r>
              <a:rPr lang="en-IE" dirty="0"/>
              <a:t>Safeguarding Social Worker since 2019 </a:t>
            </a:r>
          </a:p>
          <a:p>
            <a:r>
              <a:rPr lang="en-IE" dirty="0"/>
              <a:t>Nursing Home – Respite  </a:t>
            </a:r>
          </a:p>
          <a:p>
            <a:r>
              <a:rPr lang="en-IE" dirty="0"/>
              <a:t>OT / SALT </a:t>
            </a:r>
          </a:p>
          <a:p>
            <a:r>
              <a:rPr lang="en-IE" dirty="0"/>
              <a:t>PHN – ADPHN </a:t>
            </a:r>
          </a:p>
          <a:p>
            <a:r>
              <a:rPr lang="en-IE" dirty="0"/>
              <a:t>Home Help Coordinator </a:t>
            </a:r>
          </a:p>
          <a:p>
            <a:r>
              <a:rPr lang="en-IE" dirty="0"/>
              <a:t>Network manager </a:t>
            </a:r>
          </a:p>
          <a:p>
            <a:r>
              <a:rPr lang="en-IE" dirty="0"/>
              <a:t>Domestic violence services - YANA </a:t>
            </a:r>
          </a:p>
          <a:p>
            <a:r>
              <a:rPr lang="en-IE" dirty="0"/>
              <a:t>Gardai National Protective Services Bureau.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119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9B5B-1A7E-4AD4-ADE2-292ADD86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5369"/>
            <a:ext cx="10515600" cy="1091288"/>
          </a:xfrm>
        </p:spPr>
        <p:txBody>
          <a:bodyPr/>
          <a:lstStyle/>
          <a:p>
            <a:r>
              <a:rPr lang="en-IE" dirty="0"/>
              <a:t>A New Beginning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86783-C1CE-40C2-8592-D41DD4F8A8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9191" y="1766656"/>
            <a:ext cx="10795247" cy="4039339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Moved to Sheltered Housing on Monday 26</a:t>
            </a:r>
            <a:r>
              <a:rPr lang="en-IE" baseline="30000" dirty="0"/>
              <a:t>th</a:t>
            </a:r>
            <a:r>
              <a:rPr lang="en-IE" dirty="0"/>
              <a:t> Sept 2022. </a:t>
            </a:r>
          </a:p>
          <a:p>
            <a:r>
              <a:rPr lang="en-IE" dirty="0"/>
              <a:t>Long term impact of coercive control and emotional abuse evident, resulting in lack of confidence, low self esteem and uncertainty.  </a:t>
            </a:r>
          </a:p>
          <a:p>
            <a:r>
              <a:rPr lang="en-IE" dirty="0"/>
              <a:t>Missing the company of the Nursing Home, </a:t>
            </a:r>
            <a:r>
              <a:rPr lang="en-GB" dirty="0" err="1"/>
              <a:t>doesn</a:t>
            </a:r>
            <a:r>
              <a:rPr lang="en-GB" dirty="0"/>
              <a:t>’</a:t>
            </a:r>
            <a:r>
              <a:rPr lang="en-IE" dirty="0"/>
              <a:t>t like to be left alone for hours.</a:t>
            </a:r>
          </a:p>
          <a:p>
            <a:r>
              <a:rPr lang="en-IE" dirty="0"/>
              <a:t>Family not supportive – complex intergenerational trauma.</a:t>
            </a:r>
          </a:p>
          <a:p>
            <a:r>
              <a:rPr lang="en-IE" dirty="0"/>
              <a:t>No Food, No TV,  No microwave,  promises made by family, but not followed through.</a:t>
            </a:r>
          </a:p>
          <a:p>
            <a:r>
              <a:rPr lang="en-IE" dirty="0"/>
              <a:t>Lack of HCP - now requires assistance of two.</a:t>
            </a:r>
          </a:p>
          <a:p>
            <a:r>
              <a:rPr lang="en-IE" dirty="0"/>
              <a:t>Upset …. Options narrowed -  FD application would be difficult 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506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4a464b-1246-44ee-8b71-cb12ef0187c9" xsi:nil="true"/>
    <lcf76f155ced4ddcb4097134ff3c332f xmlns="20891825-3431-4931-afc6-fefb3869efc5">
      <Terms xmlns="http://schemas.microsoft.com/office/infopath/2007/PartnerControls"/>
    </lcf76f155ced4ddcb4097134ff3c332f>
    <MediaLengthInSeconds xmlns="20891825-3431-4931-afc6-fefb3869efc5" xsi:nil="true"/>
    <SharedWithUsers xmlns="824a464b-1246-44ee-8b71-cb12ef0187c9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C56F917F235D458E2B7FC21E26DD98" ma:contentTypeVersion="18" ma:contentTypeDescription="Create a new document." ma:contentTypeScope="" ma:versionID="6ce529f381740c59d05b1586a71319cf">
  <xsd:schema xmlns:xsd="http://www.w3.org/2001/XMLSchema" xmlns:xs="http://www.w3.org/2001/XMLSchema" xmlns:p="http://schemas.microsoft.com/office/2006/metadata/properties" xmlns:ns2="824a464b-1246-44ee-8b71-cb12ef0187c9" xmlns:ns3="20891825-3431-4931-afc6-fefb3869efc5" targetNamespace="http://schemas.microsoft.com/office/2006/metadata/properties" ma:root="true" ma:fieldsID="5da9dc15eaf923e9bcb692b685ae4857" ns2:_="" ns3:_="">
    <xsd:import namespace="824a464b-1246-44ee-8b71-cb12ef0187c9"/>
    <xsd:import namespace="20891825-3431-4931-afc6-fefb3869efc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a464b-1246-44ee-8b71-cb12ef0187c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eee1df1c-4499-4740-bfd7-4779477dbca1}" ma:internalName="TaxCatchAll" ma:showField="CatchAllData" ma:web="824a464b-1246-44ee-8b71-cb12ef0187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891825-3431-4931-afc6-fefb3869ef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e9f81726-7c86-486e-ae43-626c49ab72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0B2D74-CDF8-4253-870A-4E1867F26B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18570B-9BAD-4849-A049-37FA6E0CC4EB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824a464b-1246-44ee-8b71-cb12ef0187c9"/>
    <ds:schemaRef ds:uri="http://schemas.microsoft.com/office/2006/documentManagement/types"/>
    <ds:schemaRef ds:uri="20891825-3431-4931-afc6-fefb3869efc5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C599C6D-264F-42CC-9AFB-00B851BFD6C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B937D4B-3012-4E16-BAC2-2FEB07E71E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4a464b-1246-44ee-8b71-cb12ef0187c9"/>
    <ds:schemaRef ds:uri="20891825-3431-4931-afc6-fefb3869ef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10998</TotalTime>
  <Words>896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Custom Design</vt:lpstr>
      <vt:lpstr>Meet Martha </vt:lpstr>
      <vt:lpstr>Case Outline </vt:lpstr>
      <vt:lpstr>Referral to Sage 22/4/2022</vt:lpstr>
      <vt:lpstr>A history of Coercive Control and Abuse</vt:lpstr>
      <vt:lpstr>      Direct quotes….         He would hit the roof.     He would lose it.   Not worth it.     Can’t do that, no way.  </vt:lpstr>
      <vt:lpstr>Options available to her….. </vt:lpstr>
      <vt:lpstr>Planning for the future…. </vt:lpstr>
      <vt:lpstr>The Team Involved with Sage. </vt:lpstr>
      <vt:lpstr>A New Beginning …</vt:lpstr>
      <vt:lpstr>Where to go from here … Where Rhetoric meets Reality.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Brennan</dc:creator>
  <cp:lastModifiedBy>Lara Gallagher</cp:lastModifiedBy>
  <cp:revision>40</cp:revision>
  <dcterms:created xsi:type="dcterms:W3CDTF">2016-12-09T09:22:47Z</dcterms:created>
  <dcterms:modified xsi:type="dcterms:W3CDTF">2023-03-03T16:25:18Z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0x0101008F447DFA083B43458D191252AFC99F4B</vt:lpwstr>
  </property>
  <property fmtid="{D5CDD505-2E9C-101B-9397-08002B2CF9AE}" pid="3" name="Order">
    <vt:lpwstr>18300.0000000000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